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27"/>
  </p:handoutMasterIdLst>
  <p:sldIdLst>
    <p:sldId id="265" r:id="rId3"/>
    <p:sldId id="266" r:id="rId4"/>
    <p:sldId id="267" r:id="rId5"/>
    <p:sldId id="256" r:id="rId6"/>
    <p:sldId id="257" r:id="rId7"/>
    <p:sldId id="258" r:id="rId8"/>
    <p:sldId id="259" r:id="rId9"/>
    <p:sldId id="261" r:id="rId10"/>
    <p:sldId id="262" r:id="rId11"/>
    <p:sldId id="276" r:id="rId12"/>
    <p:sldId id="277" r:id="rId13"/>
    <p:sldId id="279" r:id="rId14"/>
    <p:sldId id="278" r:id="rId15"/>
    <p:sldId id="260" r:id="rId16"/>
    <p:sldId id="275" r:id="rId17"/>
    <p:sldId id="285" r:id="rId19"/>
    <p:sldId id="284" r:id="rId20"/>
    <p:sldId id="283" r:id="rId21"/>
    <p:sldId id="286" r:id="rId22"/>
    <p:sldId id="287" r:id="rId23"/>
    <p:sldId id="288" r:id="rId24"/>
    <p:sldId id="291" r:id="rId25"/>
    <p:sldId id="292" r:id="rId26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2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特征易受遮挡、视角变化、姿态变化、衣着变化的影响。</a:t>
            </a:r>
            <a:endParaRPr lang="zh-CN" altLang="en-US"/>
          </a:p>
          <a:p>
            <a:r>
              <a:rPr lang="zh-CN" altLang="en-US"/>
              <a:t>也就是说，仅当</a:t>
            </a:r>
            <a:r>
              <a:rPr lang="zh-CN">
                <a:sym typeface="+mn-ea"/>
              </a:rPr>
              <a:t>不存在遮挡，无视角、姿态、衣着变化时，</a:t>
            </a:r>
            <a:r>
              <a:rPr lang="en-US" altLang="zh-CN">
                <a:sym typeface="+mn-ea"/>
              </a:rPr>
              <a:t>ReID</a:t>
            </a:r>
            <a:r>
              <a:rPr lang="zh-CN" altLang="en-US">
                <a:sym typeface="+mn-ea"/>
              </a:rPr>
              <a:t>特征才是有效的。</a:t>
            </a:r>
            <a:endParaRPr lang="zh-CN" altLang="en-US"/>
          </a:p>
          <a:p>
            <a:r>
              <a:rPr lang="zh-CN" altLang="en-US"/>
              <a:t>但是，当存在这种限定条件时，仅仅通过行人框的</a:t>
            </a:r>
            <a:r>
              <a:rPr lang="en-US" altLang="zh-CN"/>
              <a:t>IoU</a:t>
            </a:r>
            <a:r>
              <a:rPr lang="zh-CN" altLang="en-US"/>
              <a:t>就行了。为什么还需要</a:t>
            </a:r>
            <a:r>
              <a:rPr lang="en-US" altLang="zh-CN"/>
              <a:t>ReID</a:t>
            </a:r>
            <a:r>
              <a:rPr lang="zh-CN" altLang="en-US"/>
              <a:t>呢？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问题分析及对策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李振邦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问题分析</a:t>
            </a:r>
            <a:r>
              <a:rPr lang="en-US" altLang="zh-CN"/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遮挡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1165" y="4366895"/>
            <a:ext cx="9688830" cy="1363980"/>
          </a:xfrm>
        </p:spPr>
        <p:txBody>
          <a:bodyPr lIns="0" tIns="0" rIns="0" bIns="0">
            <a:noAutofit/>
          </a:bodyPr>
          <a:p>
            <a:r>
              <a:rPr lang="zh-CN" altLang="en-US">
                <a:sym typeface="+mn-ea"/>
              </a:rPr>
              <a:t>待检索行人的画面：全身照，存在下半身腿部特征。</a:t>
            </a:r>
            <a:endParaRPr lang="zh-CN" altLang="en-US"/>
          </a:p>
          <a:p>
            <a:r>
              <a:rPr lang="zh-CN" altLang="en-US">
                <a:sym typeface="+mn-ea"/>
              </a:rPr>
              <a:t>同一身份行人的另一个画面：下半身腿部区域被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遮挡</a:t>
            </a:r>
            <a:r>
              <a:rPr lang="zh-CN" altLang="en-US">
                <a:sym typeface="+mn-ea"/>
              </a:rPr>
              <a:t>，只剩上半身区域。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错误匹配到的行人画面：</a:t>
            </a:r>
            <a:r>
              <a:rPr lang="zh-CN" altLang="en-US">
                <a:sym typeface="+mn-ea"/>
              </a:rPr>
              <a:t>下半身腿部区域未被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遮挡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1555" y="1898650"/>
            <a:ext cx="4707255" cy="2271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问题分析</a:t>
            </a:r>
            <a:r>
              <a:rPr lang="en-US" altLang="zh-CN"/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130" y="2720340"/>
            <a:ext cx="10352405" cy="770255"/>
          </a:xfrm>
        </p:spPr>
        <p:txBody>
          <a:bodyPr/>
          <a:p>
            <a:pPr marL="0" indent="0">
              <a:buNone/>
            </a:pPr>
            <a:r>
              <a:rPr lang="zh-CN" altLang="en-US"/>
              <a:t>待检索的图像为背面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。由于行人的拍摄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发生了变化，变成了正面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，导致错误地匹配到了具有背面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的其他行人。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1185545"/>
            <a:ext cx="3125470" cy="1535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3971925"/>
            <a:ext cx="3293110" cy="155448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913130" y="5539105"/>
            <a:ext cx="10352405" cy="823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待检索的图像为正面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。由于行人的拍摄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发生了变化，变成了背面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，导致错误地匹配到了具有正面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的其他行人。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85" y="1229360"/>
            <a:ext cx="5657850" cy="1535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480" y="3813175"/>
            <a:ext cx="4986655" cy="17259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问题分析</a:t>
            </a:r>
            <a:r>
              <a:rPr lang="en-US" altLang="zh-CN"/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姿态</a:t>
            </a:r>
            <a:r>
              <a:rPr lang="zh-CN" altLang="en-US"/>
              <a:t>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9935" y="3676015"/>
            <a:ext cx="10515600" cy="2055495"/>
          </a:xfrm>
        </p:spPr>
        <p:txBody>
          <a:bodyPr/>
          <a:p>
            <a:r>
              <a:rPr lang="zh-CN" altLang="en-US"/>
              <a:t>待检索行人的画面：</a:t>
            </a:r>
            <a:r>
              <a:rPr lang="zh-CN" altLang="en-US">
                <a:sym typeface="+mn-ea"/>
              </a:rPr>
              <a:t>正面拍摄的驾驶非机动车的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姿态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画面中下部是从正面视角拍摄的非机动车。</a:t>
            </a:r>
            <a:endParaRPr lang="zh-CN" altLang="en-US"/>
          </a:p>
          <a:p>
            <a:r>
              <a:rPr lang="zh-CN" altLang="en-US"/>
              <a:t>同一身份行人的另一个画面：侧</a:t>
            </a:r>
            <a:r>
              <a:rPr lang="zh-CN" altLang="en-US">
                <a:sym typeface="+mn-ea"/>
              </a:rPr>
              <a:t>面拍摄的驾驶非机动车的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姿态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画面中下部是行人的腿部（黑色裤子）。</a:t>
            </a:r>
            <a:endParaRPr lang="zh-CN" altLang="en-US"/>
          </a:p>
          <a:p>
            <a:r>
              <a:rPr lang="zh-CN" altLang="en-US"/>
              <a:t>错误匹配到的行人画面：头部、上半身的姿态与待检索行人较为相似，均为正面拍摄的驾驶非机动车的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姿态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360" y="1175385"/>
            <a:ext cx="7000875" cy="2500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问题分析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衣着</a:t>
            </a:r>
            <a:r>
              <a:rPr lang="zh-CN" altLang="en-US">
                <a:sym typeface="+mn-ea"/>
              </a:rPr>
              <a:t>变化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7815" y="4373880"/>
            <a:ext cx="8325485" cy="1803400"/>
          </a:xfrm>
        </p:spPr>
        <p:txBody>
          <a:bodyPr/>
          <a:p>
            <a:r>
              <a:rPr lang="zh-CN" altLang="en-US"/>
              <a:t>由于行人的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衣着</a:t>
            </a:r>
            <a:r>
              <a:rPr lang="zh-CN" altLang="en-US"/>
              <a:t>发生变化，导致相似性得分较低。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4675" y="1094105"/>
            <a:ext cx="596265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不论最终结果是否准确（即是否找到对应</a:t>
            </a:r>
            <a:r>
              <a:rPr lang="en-US" altLang="zh-CN"/>
              <a:t>ID</a:t>
            </a:r>
            <a:r>
              <a:rPr lang="zh-CN" altLang="en-US"/>
              <a:t>），仅从表观上讲，当得分大于</a:t>
            </a:r>
            <a:r>
              <a:rPr lang="en-US" altLang="zh-CN"/>
              <a:t>0.95</a:t>
            </a:r>
            <a:r>
              <a:rPr lang="zh-CN" altLang="en-US"/>
              <a:t>时，表观确实是非常相似的。</a:t>
            </a:r>
            <a:endParaRPr lang="zh-CN" altLang="en-US"/>
          </a:p>
          <a:p>
            <a:r>
              <a:rPr lang="zh-CN" altLang="en-US"/>
              <a:t>仅依赖表观相似性不能确定人的身份（无论设何种阈值，总能找出反例）。在给出每个行人子图的同时，还需要给出：</a:t>
            </a:r>
            <a:endParaRPr lang="zh-CN" altLang="en-US"/>
          </a:p>
          <a:p>
            <a:pPr lvl="1"/>
            <a:r>
              <a:rPr lang="zh-CN" altLang="en-US"/>
              <a:t>该画面的时间戳</a:t>
            </a:r>
            <a:endParaRPr lang="zh-CN" altLang="en-US"/>
          </a:p>
          <a:p>
            <a:pPr lvl="1"/>
            <a:r>
              <a:rPr lang="zh-CN" altLang="en-US"/>
              <a:t>该画面对应的相机</a:t>
            </a:r>
            <a:r>
              <a:rPr lang="en-US" altLang="zh-CN"/>
              <a:t>ID</a:t>
            </a:r>
            <a:endParaRPr lang="en-US" altLang="zh-CN"/>
          </a:p>
          <a:p>
            <a:pPr lvl="1"/>
            <a:r>
              <a:rPr lang="zh-CN" altLang="en-US"/>
              <a:t>该行人边框的归一化坐标（Center-XYWH 格式）：参考</a:t>
            </a:r>
            <a:r>
              <a:rPr lang="en-US" altLang="zh-CN"/>
              <a:t>YOLO</a:t>
            </a:r>
            <a:r>
              <a:rPr lang="zh-CN" altLang="en-US"/>
              <a:t>规范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OT16_c4s001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72310"/>
            <a:ext cx="12192000" cy="15106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97430" y="5394325"/>
            <a:ext cx="583501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/>
              <a:t>如果具有时空连续性，同一人的表观非常相似，</a:t>
            </a:r>
            <a:r>
              <a:rPr lang="en-US" altLang="zh-CN" sz="1400"/>
              <a:t>ReID</a:t>
            </a:r>
            <a:r>
              <a:rPr lang="zh-CN" altLang="en-US" sz="1400"/>
              <a:t>得分非常高。</a:t>
            </a:r>
            <a:endParaRPr lang="zh-CN" altLang="en-US" sz="14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发挥作用的限定条件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44065" y="3763645"/>
            <a:ext cx="812990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sz="2000"/>
              <a:t>当不存在遮挡，无视角、姿态、衣着变化时，表观将非常相似，</a:t>
            </a:r>
            <a:r>
              <a:rPr lang="en-US" altLang="zh-CN" sz="2000"/>
              <a:t>ReID</a:t>
            </a:r>
            <a:r>
              <a:rPr lang="zh-CN" altLang="en-US" sz="2000"/>
              <a:t>得分非常高（</a:t>
            </a:r>
            <a:r>
              <a:rPr lang="en-US" altLang="zh-CN" sz="2000"/>
              <a:t>0.98</a:t>
            </a:r>
            <a:r>
              <a:rPr lang="zh-CN" altLang="en-US" sz="2000"/>
              <a:t>）。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0445" y="1825625"/>
            <a:ext cx="9769475" cy="435165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774700" y="385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06750" y="6109335"/>
            <a:ext cx="666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ID=1</a:t>
            </a:r>
            <a:r>
              <a:rPr lang="zh-CN" altLang="en-US"/>
              <a:t>：前</a:t>
            </a:r>
            <a:r>
              <a:rPr lang="en-US" altLang="zh-CN"/>
              <a:t>160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1075" y="1466850"/>
            <a:ext cx="10327005" cy="456374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774700" y="385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08910" y="6109335"/>
            <a:ext cx="7160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ID=2</a:t>
            </a:r>
            <a:r>
              <a:rPr lang="zh-CN" altLang="en-US"/>
              <a:t>：前</a:t>
            </a:r>
            <a:r>
              <a:rPr lang="en-US" altLang="zh-CN"/>
              <a:t>100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（但接近</a:t>
            </a:r>
            <a:r>
              <a:rPr lang="en-US" altLang="zh-CN"/>
              <a:t>0.97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10527030" cy="47097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25420" y="6242685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ID=3</a:t>
            </a:r>
            <a:r>
              <a:rPr lang="zh-CN" altLang="en-US"/>
              <a:t>：前</a:t>
            </a:r>
            <a:r>
              <a:rPr lang="en-US" altLang="zh-CN"/>
              <a:t>150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0445" y="1430655"/>
            <a:ext cx="9769475" cy="435165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25420" y="5949950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ID=4</a:t>
            </a:r>
            <a:r>
              <a:rPr lang="zh-CN" altLang="en-US"/>
              <a:t>：前</a:t>
            </a:r>
            <a:r>
              <a:rPr lang="en-US" altLang="zh-CN"/>
              <a:t>380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问题设置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23890" y="2378710"/>
            <a:ext cx="3738880" cy="2853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待检索的行人图像</a:t>
            </a:r>
            <a:b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ID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：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0004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055" y="1722120"/>
            <a:ext cx="1868805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1870" y="1616075"/>
            <a:ext cx="9825990" cy="435165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25420" y="5949950"/>
            <a:ext cx="5681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ID=5</a:t>
            </a:r>
            <a:r>
              <a:rPr lang="zh-CN" altLang="en-US"/>
              <a:t>：前</a:t>
            </a:r>
            <a:r>
              <a:rPr lang="en-US" altLang="zh-CN"/>
              <a:t>10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。表观剧烈变化。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2675" y="1532255"/>
            <a:ext cx="9644380" cy="435165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978660" y="5949950"/>
            <a:ext cx="8287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ID=6</a:t>
            </a:r>
            <a:r>
              <a:rPr lang="zh-CN" altLang="en-US"/>
              <a:t>：前</a:t>
            </a:r>
            <a:r>
              <a:rPr lang="en-US" altLang="zh-CN"/>
              <a:t>240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</a:t>
            </a:r>
            <a:br>
              <a:rPr lang="zh-CN" altLang="en-US"/>
            </a:br>
            <a:r>
              <a:rPr lang="zh-CN" altLang="en-US"/>
              <a:t>根据后续分析，采用</a:t>
            </a:r>
            <a:r>
              <a:rPr lang="en-US" altLang="zh-CN"/>
              <a:t>0.98</a:t>
            </a:r>
            <a:r>
              <a:rPr lang="zh-CN" altLang="en-US"/>
              <a:t>作为阈值的可靠性为千分之</a:t>
            </a:r>
            <a:r>
              <a:rPr lang="en-US" altLang="zh-CN"/>
              <a:t>998</a:t>
            </a:r>
            <a:r>
              <a:rPr lang="zh-CN" altLang="en-US"/>
              <a:t>，召回率为</a:t>
            </a:r>
            <a:r>
              <a:rPr lang="en-US" altLang="zh-CN"/>
              <a:t>10%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将阈值设为</a:t>
            </a:r>
            <a:r>
              <a:rPr lang="en-US" altLang="zh-CN"/>
              <a:t>0.98</a:t>
            </a:r>
            <a:r>
              <a:rPr lang="zh-CN" altLang="en-US"/>
              <a:t>，能达到多高的准确率？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python demo/analyze_pairwise_similarity.py </a:t>
            </a:r>
            <a:endParaRPr lang="zh-CN" altLang="en-US"/>
          </a:p>
          <a:p>
            <a:r>
              <a:rPr lang="zh-CN" altLang="en-US"/>
              <a:t>🔄 正在加载特征...</a:t>
            </a:r>
            <a:endParaRPr lang="zh-CN" altLang="en-US"/>
          </a:p>
          <a:p>
            <a:r>
              <a:rPr lang="zh-CN" altLang="en-US"/>
              <a:t>✅ 共加载 47577 条特征</a:t>
            </a:r>
            <a:endParaRPr lang="zh-CN" altLang="en-US"/>
          </a:p>
          <a:p>
            <a:r>
              <a:rPr lang="zh-CN" altLang="en-US"/>
              <a:t>⚡ 使用 GPU 加速计算相似度矩阵...</a:t>
            </a:r>
            <a:endParaRPr lang="zh-CN" altLang="en-US"/>
          </a:p>
          <a:p>
            <a:r>
              <a:rPr lang="zh-CN" altLang="en-US"/>
              <a:t>✅ 相似度矩阵计算完成</a:t>
            </a:r>
            <a:endParaRPr lang="zh-CN" altLang="en-US"/>
          </a:p>
          <a:p>
            <a:r>
              <a:rPr lang="zh-CN" altLang="en-US"/>
              <a:t>🔍 构建身份匹配矩阵...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📊 统计结果 (阈值 &gt; 0.98)：</a:t>
            </a:r>
            <a:endParaRPr lang="zh-CN" altLang="en-US"/>
          </a:p>
          <a:p>
            <a:r>
              <a:rPr lang="zh-CN" altLang="en-US"/>
              <a:t>1. 相似度高 且 同一身份 ：4287856</a:t>
            </a:r>
            <a:endParaRPr lang="zh-CN" altLang="en-US"/>
          </a:p>
          <a:p>
            <a:r>
              <a:rPr lang="zh-CN" altLang="en-US"/>
              <a:t>2. 相似度高 且 不同身份 ：8894</a:t>
            </a:r>
            <a:endParaRPr lang="zh-CN" altLang="en-US"/>
          </a:p>
          <a:p>
            <a:r>
              <a:rPr lang="zh-CN" altLang="en-US"/>
              <a:t>3. 相似度低 且 同一身份 ：33990748</a:t>
            </a:r>
            <a:endParaRPr lang="zh-CN" altLang="en-US"/>
          </a:p>
          <a:p>
            <a:r>
              <a:rPr lang="zh-CN" altLang="en-US"/>
              <a:t>4. 相似度低 且 不同身份 ：2225235854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610600" y="306578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一阶召回率：约</a:t>
            </a:r>
            <a:r>
              <a:rPr lang="en-US" altLang="zh-CN"/>
              <a:t>10%</a:t>
            </a:r>
            <a:br>
              <a:rPr lang="en-US" altLang="zh-CN"/>
            </a:br>
            <a:r>
              <a:rPr lang="zh-CN" altLang="en-US"/>
              <a:t>误报率：千分之</a:t>
            </a:r>
            <a:r>
              <a:rPr lang="en-US" altLang="zh-CN"/>
              <a:t>2</a:t>
            </a:r>
            <a:endParaRPr lang="en-US" altLang="zh-C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二阶情况：</a:t>
            </a:r>
            <a:r>
              <a:rPr lang="en-US" altLang="zh-CN"/>
              <a:t>AB</a:t>
            </a:r>
            <a:r>
              <a:rPr lang="zh-CN" altLang="en-US"/>
              <a:t>相似、</a:t>
            </a:r>
            <a:r>
              <a:rPr lang="en-US" altLang="zh-CN"/>
              <a:t>BC</a:t>
            </a:r>
            <a:r>
              <a:rPr lang="zh-CN" altLang="en-US"/>
              <a:t>相似，即使</a:t>
            </a:r>
            <a:r>
              <a:rPr lang="en-US" altLang="zh-CN"/>
              <a:t>AC</a:t>
            </a:r>
            <a:r>
              <a:rPr lang="zh-CN" altLang="en-US"/>
              <a:t>不相似，也将</a:t>
            </a:r>
            <a:r>
              <a:rPr lang="en-US" altLang="zh-CN"/>
              <a:t>AC</a:t>
            </a:r>
            <a:r>
              <a:rPr lang="zh-CN" altLang="en-US"/>
              <a:t>视作同一身份。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问题设置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100580"/>
            <a:ext cx="775970" cy="1216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待检索的行人图像</a:t>
            </a:r>
            <a:b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altLang="zh-CN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ID</a:t>
            </a:r>
            <a: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：</a:t>
            </a:r>
            <a:r>
              <a:rPr lang="en-US" altLang="zh-CN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0004</a:t>
            </a:r>
            <a:endParaRPr lang="en-US" altLang="zh-CN" sz="1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3" descr="0004_c1s6_01699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17240"/>
            <a:ext cx="12192000" cy="1496060"/>
          </a:xfrm>
          <a:prstGeom prst="rect">
            <a:avLst/>
          </a:prstGeom>
        </p:spPr>
      </p:pic>
      <p:sp>
        <p:nvSpPr>
          <p:cNvPr id="3" name="右大括号 2"/>
          <p:cNvSpPr/>
          <p:nvPr/>
        </p:nvSpPr>
        <p:spPr>
          <a:xfrm rot="16200000">
            <a:off x="6504305" y="-2414905"/>
            <a:ext cx="335280" cy="10850245"/>
          </a:xfrm>
          <a:prstGeom prst="rightBrace">
            <a:avLst>
              <a:gd name="adj1" fmla="val 71969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754120" y="2428875"/>
            <a:ext cx="583501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/>
              <a:t>检索到的若干行人</a:t>
            </a:r>
            <a:endParaRPr lang="zh-CN" altLang="en-US" sz="1400"/>
          </a:p>
        </p:txBody>
      </p:sp>
      <p:sp>
        <p:nvSpPr>
          <p:cNvPr id="9" name="矩形 8"/>
          <p:cNvSpPr/>
          <p:nvPr/>
        </p:nvSpPr>
        <p:spPr>
          <a:xfrm>
            <a:off x="1128395" y="4775200"/>
            <a:ext cx="732155" cy="26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FF0000"/>
                </a:solidFill>
              </a:rPr>
              <a:t>检索成功</a:t>
            </a:r>
            <a:endParaRPr lang="zh-CN" altLang="en-US" sz="1000">
              <a:solidFill>
                <a:srgbClr val="FF000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488305" y="6304280"/>
            <a:ext cx="1144270" cy="5530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更多示例</a:t>
            </a:r>
            <a:endParaRPr lang="zh-CN" alt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0001_c1s1_00105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31" name="图片 30" descr="0001_c2s1_000301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32" name="图片 31" descr="0003_c1s6_01597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33" name="图片 32" descr="0003_c3s3_064744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8094980" y="1553210"/>
            <a:ext cx="4097020" cy="19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若表观差别不是特别大（数据源不同），则得分均大于</a:t>
            </a:r>
            <a:r>
              <a:rPr lang="en-US" altLang="zh-CN" sz="1200">
                <a:solidFill>
                  <a:srgbClr val="FF0000"/>
                </a:solidFill>
              </a:rPr>
              <a:t>0.9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590" y="1814195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4_c1s6_01699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4_c2s3_059152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05_c5s1_00040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05_c6s1_004576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6_c1s6_02692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6_c2s3_069327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08_c1s1_000376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08_c5s1_00040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590925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90" y="5394960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9_c1s1_00037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9_c5s1_000476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13_c5s1_000426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13_c6s1_00045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925" y="34925"/>
            <a:ext cx="5380990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90" y="1814195"/>
            <a:ext cx="416623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590" y="3590925"/>
            <a:ext cx="416623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4_c1s1_00105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14_c4s1_000351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15_c1s1_00135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15_c2s1_00080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ongbo_c1s1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89075"/>
          </a:xfrm>
          <a:prstGeom prst="rect">
            <a:avLst/>
          </a:prstGeom>
        </p:spPr>
      </p:pic>
      <p:pic>
        <p:nvPicPr>
          <p:cNvPr id="5" name="图片 4" descr="shixi_c1s1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890"/>
            <a:ext cx="12192000" cy="1488440"/>
          </a:xfrm>
          <a:prstGeom prst="rect">
            <a:avLst/>
          </a:prstGeom>
        </p:spPr>
      </p:pic>
      <p:pic>
        <p:nvPicPr>
          <p:cNvPr id="6" name="图片 5" descr="yaojiu_c1s1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145"/>
            <a:ext cx="12192000" cy="1493520"/>
          </a:xfrm>
          <a:prstGeom prst="rect">
            <a:avLst/>
          </a:prstGeom>
        </p:spPr>
      </p:pic>
      <p:pic>
        <p:nvPicPr>
          <p:cNvPr id="7" name="图片 6" descr="yaojiu_c1s2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573145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1516</Words>
  <Application>WPS 演示</Application>
  <PresentationFormat>宽屏</PresentationFormat>
  <Paragraphs>99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5" baseType="lpstr">
      <vt:lpstr>Arial</vt:lpstr>
      <vt:lpstr>宋体</vt:lpstr>
      <vt:lpstr>Wingdings</vt:lpstr>
      <vt:lpstr>DejaVu Sans</vt:lpstr>
      <vt:lpstr>Calibri Light</vt:lpstr>
      <vt:lpstr>思源黑体</vt:lpstr>
      <vt:lpstr>微软雅黑</vt:lpstr>
      <vt:lpstr>宋体</vt:lpstr>
      <vt:lpstr>Arial Unicode MS</vt:lpstr>
      <vt:lpstr>Calibri</vt:lpstr>
      <vt:lpstr>Symbola</vt:lpstr>
      <vt:lpstr>WPS</vt:lpstr>
      <vt:lpstr>ReID问题分析及对策</vt:lpstr>
      <vt:lpstr>ReID问题设置</vt:lpstr>
      <vt:lpstr>ReID问题设置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问题分析-遮挡</vt:lpstr>
      <vt:lpstr>问题分析-视角变化</vt:lpstr>
      <vt:lpstr>问题分析-姿态变化</vt:lpstr>
      <vt:lpstr>问题分析-衣着变化</vt:lpstr>
      <vt:lpstr>结论</vt:lpstr>
      <vt:lpstr>ReID发挥作用的限定条件</vt:lpstr>
      <vt:lpstr>PowerPoint 演示文稿</vt:lpstr>
      <vt:lpstr>PowerPoint 演示文稿</vt:lpstr>
      <vt:lpstr>在一段连续的视频中，同一身份的行人，与标准图相比，其reid得分会经历怎样的变化？</vt:lpstr>
      <vt:lpstr>在一段连续的视频中，同一身份的行人，与标准图相比，其reid得分会经历怎样的变化？</vt:lpstr>
      <vt:lpstr>在一段连续的视频中，同一身份的行人，与标准图相比，其reid得分会经历怎样的变化？</vt:lpstr>
      <vt:lpstr>在一段连续的视频中，同一身份的行人，与标准图相比，其reid得分会经历怎样的变化？</vt:lpstr>
      <vt:lpstr>将阈值设为0.98，能达到多高的准确率？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suma</cp:lastModifiedBy>
  <cp:revision>75</cp:revision>
  <dcterms:created xsi:type="dcterms:W3CDTF">2025-06-12T01:45:48Z</dcterms:created>
  <dcterms:modified xsi:type="dcterms:W3CDTF">2025-06-12T01:45:48Z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2052-12.1.0.17885</vt:lpwstr>
  </property>
  <property fmtid="{D5CDD505-2E9C-101B-9397-08002B2CF9AE}" pid="3" name="ICV">
    <vt:lpwstr>860326A2D0EDA89B943046686BC87B95_41</vt:lpwstr>
  </property>
</Properties>
</file>